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8"/>
  </p:notesMasterIdLst>
  <p:handoutMasterIdLst>
    <p:handoutMasterId r:id="rId19"/>
  </p:handoutMasterIdLst>
  <p:sldIdLst>
    <p:sldId id="276" r:id="rId2"/>
    <p:sldId id="277" r:id="rId3"/>
    <p:sldId id="264" r:id="rId4"/>
    <p:sldId id="265" r:id="rId5"/>
    <p:sldId id="266" r:id="rId6"/>
    <p:sldId id="278" r:id="rId7"/>
    <p:sldId id="279" r:id="rId8"/>
    <p:sldId id="269" r:id="rId9"/>
    <p:sldId id="270" r:id="rId10"/>
    <p:sldId id="268" r:id="rId11"/>
    <p:sldId id="275" r:id="rId12"/>
    <p:sldId id="271" r:id="rId13"/>
    <p:sldId id="272" r:id="rId14"/>
    <p:sldId id="273" r:id="rId15"/>
    <p:sldId id="274" r:id="rId16"/>
    <p:sldId id="28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86" d="100"/>
          <a:sy n="86" d="100"/>
        </p:scale>
        <p:origin x="562" y="67"/>
      </p:cViewPr>
      <p:guideLst/>
    </p:cSldViewPr>
  </p:slideViewPr>
  <p:notesTextViewPr>
    <p:cViewPr>
      <p:scale>
        <a:sx n="3" d="2"/>
        <a:sy n="3" d="2"/>
      </p:scale>
      <p:origin x="0" y="0"/>
    </p:cViewPr>
  </p:notesTextViewPr>
  <p:notesViewPr>
    <p:cSldViewPr snapToGrid="0" showGuides="1">
      <p:cViewPr varScale="1">
        <p:scale>
          <a:sx n="79" d="100"/>
          <a:sy n="79" d="100"/>
        </p:scale>
        <p:origin x="85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it" userId="14b9c9c31ec46b27" providerId="LiveId" clId="{7CF3A541-145A-4F4D-9F46-BA794D952B22}"/>
    <pc:docChg chg="modSld">
      <pc:chgData name="mohit" userId="14b9c9c31ec46b27" providerId="LiveId" clId="{7CF3A541-145A-4F4D-9F46-BA794D952B22}" dt="2022-05-25T08:30:28.476" v="7" actId="20577"/>
      <pc:docMkLst>
        <pc:docMk/>
      </pc:docMkLst>
      <pc:sldChg chg="modSp mod">
        <pc:chgData name="mohit" userId="14b9c9c31ec46b27" providerId="LiveId" clId="{7CF3A541-145A-4F4D-9F46-BA794D952B22}" dt="2022-05-25T08:30:20.599" v="3" actId="20577"/>
        <pc:sldMkLst>
          <pc:docMk/>
          <pc:sldMk cId="2560802309" sldId="278"/>
        </pc:sldMkLst>
        <pc:spChg chg="mod">
          <ac:chgData name="mohit" userId="14b9c9c31ec46b27" providerId="LiveId" clId="{7CF3A541-145A-4F4D-9F46-BA794D952B22}" dt="2022-05-25T08:30:15.705" v="1" actId="20577"/>
          <ac:spMkLst>
            <pc:docMk/>
            <pc:sldMk cId="2560802309" sldId="278"/>
            <ac:spMk id="12" creationId="{E1B5A93B-E0D8-9BF1-2C1A-28396577560D}"/>
          </ac:spMkLst>
        </pc:spChg>
        <pc:spChg chg="mod">
          <ac:chgData name="mohit" userId="14b9c9c31ec46b27" providerId="LiveId" clId="{7CF3A541-145A-4F4D-9F46-BA794D952B22}" dt="2022-05-25T08:30:20.599" v="3" actId="20577"/>
          <ac:spMkLst>
            <pc:docMk/>
            <pc:sldMk cId="2560802309" sldId="278"/>
            <ac:spMk id="13" creationId="{EE4D30C3-0AEA-695A-4B0D-C8CF9BE89927}"/>
          </ac:spMkLst>
        </pc:spChg>
      </pc:sldChg>
      <pc:sldChg chg="modSp mod">
        <pc:chgData name="mohit" userId="14b9c9c31ec46b27" providerId="LiveId" clId="{7CF3A541-145A-4F4D-9F46-BA794D952B22}" dt="2022-05-25T08:30:28.476" v="7" actId="20577"/>
        <pc:sldMkLst>
          <pc:docMk/>
          <pc:sldMk cId="2310456772" sldId="279"/>
        </pc:sldMkLst>
        <pc:spChg chg="mod">
          <ac:chgData name="mohit" userId="14b9c9c31ec46b27" providerId="LiveId" clId="{7CF3A541-145A-4F4D-9F46-BA794D952B22}" dt="2022-05-25T08:30:25.258" v="5" actId="20577"/>
          <ac:spMkLst>
            <pc:docMk/>
            <pc:sldMk cId="2310456772" sldId="279"/>
            <ac:spMk id="4" creationId="{701E6653-B3E3-A324-6A9C-E96318C1F843}"/>
          </ac:spMkLst>
        </pc:spChg>
        <pc:spChg chg="mod">
          <ac:chgData name="mohit" userId="14b9c9c31ec46b27" providerId="LiveId" clId="{7CF3A541-145A-4F4D-9F46-BA794D952B22}" dt="2022-05-25T08:30:28.476" v="7" actId="20577"/>
          <ac:spMkLst>
            <pc:docMk/>
            <pc:sldMk cId="2310456772" sldId="279"/>
            <ac:spMk id="7" creationId="{EDA8E148-CCFA-F852-0F6F-E5D1617F450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E60FF6-4F02-41AF-9D79-9820270FCBD6}" type="datetimeFigureOut">
              <a:rPr lang="en-US" smtClean="0"/>
              <a:t>5/25/2022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157CFDA-6ECB-4984-BC1D-18C52F424572}" type="slidenum">
              <a:rPr lang="en-US" smtClean="0"/>
              <a:t>‹#›</a:t>
            </a:fld>
            <a:endParaRPr lang="en-US" dirty="0"/>
          </a:p>
        </p:txBody>
      </p:sp>
    </p:spTree>
    <p:extLst>
      <p:ext uri="{BB962C8B-B14F-4D97-AF65-F5344CB8AC3E}">
        <p14:creationId xmlns:p14="http://schemas.microsoft.com/office/powerpoint/2010/main" val="1205525823"/>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g>
</file>

<file path=ppt/media/image11.jpg>
</file>

<file path=ppt/media/image12.png>
</file>

<file path=ppt/media/image2.jpg>
</file>

<file path=ppt/media/image3.jpg>
</file>

<file path=ppt/media/image4.jpeg>
</file>

<file path=ppt/media/image5.jpe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3609C5-75BB-4414-9338-7A1C0CAD17B5}" type="datetimeFigureOut">
              <a:rPr lang="en-US" smtClean="0"/>
              <a:t>5/25/2022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7BF0A6-9DE7-4D4F-86C7-D6F614E29483}" type="slidenum">
              <a:rPr lang="en-US" smtClean="0"/>
              <a:t>‹#›</a:t>
            </a:fld>
            <a:endParaRPr lang="en-US" dirty="0"/>
          </a:p>
        </p:txBody>
      </p:sp>
    </p:spTree>
    <p:extLst>
      <p:ext uri="{BB962C8B-B14F-4D97-AF65-F5344CB8AC3E}">
        <p14:creationId xmlns:p14="http://schemas.microsoft.com/office/powerpoint/2010/main" val="1869590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F03E7ED-526C-43D7-BA41-7DEE51FD568E}" type="datetime1">
              <a:rPr lang="en-US" smtClean="0"/>
              <a:t>5/25/2022</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44A7C67-A563-CB0C-87BD-025D46D855C3}"/>
              </a:ext>
            </a:extLst>
          </p:cNvPr>
          <p:cNvSpPr/>
          <p:nvPr userDrawn="1"/>
        </p:nvSpPr>
        <p:spPr>
          <a:xfrm>
            <a:off x="0" y="0"/>
            <a:ext cx="12188952" cy="6858000"/>
          </a:xfrm>
          <a:prstGeom prst="rect">
            <a:avLst/>
          </a:prstGeom>
          <a:gradFill flip="none" rotWithShape="1">
            <a:gsLst>
              <a:gs pos="0">
                <a:schemeClr val="bg1"/>
              </a:gs>
              <a:gs pos="56000">
                <a:schemeClr val="bg2">
                  <a:lumMod val="40000"/>
                  <a:lumOff val="60000"/>
                </a:schemeClr>
              </a:gs>
              <a:gs pos="100000">
                <a:schemeClr val="bg2">
                  <a:lumMod val="20000"/>
                  <a:lumOff val="80000"/>
                </a:schemeClr>
              </a:gs>
            </a:gsLst>
            <a:lin ang="0" scaled="1"/>
            <a:tileRect/>
          </a:gradFill>
          <a:ln>
            <a:no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pic>
        <p:nvPicPr>
          <p:cNvPr id="11" name="Picture 10" descr="Close up of a light bulb">
            <a:extLst>
              <a:ext uri="{FF2B5EF4-FFF2-40B4-BE49-F238E27FC236}">
                <a16:creationId xmlns:a16="http://schemas.microsoft.com/office/drawing/2014/main" id="{262E7C3C-D092-920E-4C82-7C357A0C0B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096"/>
            <a:ext cx="5864352" cy="6851904"/>
          </a:xfrm>
          <a:prstGeom prst="rect">
            <a:avLst/>
          </a:prstGeom>
        </p:spPr>
      </p:pic>
    </p:spTree>
    <p:extLst>
      <p:ext uri="{BB962C8B-B14F-4D97-AF65-F5344CB8AC3E}">
        <p14:creationId xmlns:p14="http://schemas.microsoft.com/office/powerpoint/2010/main" val="2174973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BF403F-04F5-4D09-800D-7870715B9ED9}" type="datetime1">
              <a:rPr lang="en-US" smtClean="0"/>
              <a:t>5/25/2022</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503369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77687C-0397-4298-B160-26D34EC67BB0}" type="datetime1">
              <a:rPr lang="en-US" smtClean="0"/>
              <a:t>5/25/2022</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200273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965177-F084-49E7-ADEE-00812B3D582B}" type="datetime1">
              <a:rPr lang="en-US" smtClean="0"/>
              <a:t>5/25/2022</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935749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7C39ED-27B9-4997-BF90-3A238D0607E9}" type="datetime1">
              <a:rPr lang="en-US" smtClean="0"/>
              <a:t>5/25/2022</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39EA0FFB-A717-E55C-427D-F0577B38CE67}"/>
              </a:ext>
            </a:extLst>
          </p:cNvPr>
          <p:cNvSpPr/>
          <p:nvPr userDrawn="1"/>
        </p:nvSpPr>
        <p:spPr>
          <a:xfrm>
            <a:off x="1422400" y="-54"/>
            <a:ext cx="10765453"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pic>
        <p:nvPicPr>
          <p:cNvPr id="11" name="Picture 10" descr="Close up of light filament of a half bulb">
            <a:extLst>
              <a:ext uri="{FF2B5EF4-FFF2-40B4-BE49-F238E27FC236}">
                <a16:creationId xmlns:a16="http://schemas.microsoft.com/office/drawing/2014/main" id="{F22E7183-B07C-3596-E83D-29BF354343A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445079" cy="6858000"/>
          </a:xfrm>
          <a:prstGeom prst="rect">
            <a:avLst/>
          </a:prstGeom>
        </p:spPr>
      </p:pic>
    </p:spTree>
    <p:extLst>
      <p:ext uri="{BB962C8B-B14F-4D97-AF65-F5344CB8AC3E}">
        <p14:creationId xmlns:p14="http://schemas.microsoft.com/office/powerpoint/2010/main" val="481350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3AC4FCC-F745-44A0-B2E4-C91714F31EB6}" type="datetime1">
              <a:rPr lang="en-US" smtClean="0"/>
              <a:t>5/25/2022</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1284282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9D0EA4-DCC4-4D4C-953F-F31E92EE505C}" type="datetime1">
              <a:rPr lang="en-US" smtClean="0"/>
              <a:t>5/25/2022</a:t>
            </a:fld>
            <a:endParaRPr lang="en-US" dirty="0"/>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542788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2542F08-6BA5-45A1-80AB-C11AC921B6C6}" type="datetime1">
              <a:rPr lang="en-US" smtClean="0"/>
              <a:t>5/25/2022</a:t>
            </a:fld>
            <a:endParaRPr lang="en-US" dirty="0"/>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4242090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5CD82A9-7CD7-4D15-868B-D8AF30864858}" type="datetime1">
              <a:rPr lang="en-US" smtClean="0"/>
              <a:t>5/25/2022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Add a footer</a:t>
            </a:r>
            <a:endParaRPr lang="en-US" dirty="0"/>
          </a:p>
        </p:txBody>
      </p:sp>
      <p:sp>
        <p:nvSpPr>
          <p:cNvPr id="9" name="Slide Number Placeholder 8"/>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1357062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7B6BC6A-4AB7-47F1-904A-90BC8DD816B4}" type="datetime1">
              <a:rPr lang="en-US" smtClean="0"/>
              <a:t>5/25/2022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Add a footer</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01CF334-2D5C-4859-84A6-CA7E6E43FAEB}" type="slidenum">
              <a:rPr lang="en-US" smtClean="0"/>
              <a:t>‹#›</a:t>
            </a:fld>
            <a:endParaRPr lang="en-US" dirty="0"/>
          </a:p>
        </p:txBody>
      </p:sp>
    </p:spTree>
    <p:extLst>
      <p:ext uri="{BB962C8B-B14F-4D97-AF65-F5344CB8AC3E}">
        <p14:creationId xmlns:p14="http://schemas.microsoft.com/office/powerpoint/2010/main" val="4180104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D80BC9A-EBF0-4E12-A1D3-DD221366B0A1}" type="datetime1">
              <a:rPr lang="en-US" smtClean="0"/>
              <a:t>5/25/2022</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1387737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157590A-740B-4548-A79B-F8E5167210D0}" type="datetime1">
              <a:rPr lang="en-US" smtClean="0"/>
              <a:t>5/25/2022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Add a footer</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01CF334-2D5C-4859-84A6-CA7E6E43FAEB}"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1" name="Group 10" descr="Close up of a light bulb">
            <a:extLst>
              <a:ext uri="{FF2B5EF4-FFF2-40B4-BE49-F238E27FC236}">
                <a16:creationId xmlns:a16="http://schemas.microsoft.com/office/drawing/2014/main" id="{08274C13-A5D9-03BB-0096-71C2752FA97C}"/>
              </a:ext>
            </a:extLst>
          </p:cNvPr>
          <p:cNvGrpSpPr/>
          <p:nvPr userDrawn="1"/>
        </p:nvGrpSpPr>
        <p:grpSpPr>
          <a:xfrm>
            <a:off x="0" y="0"/>
            <a:ext cx="12188952" cy="6858000"/>
            <a:chOff x="0" y="0"/>
            <a:chExt cx="12188952" cy="6858000"/>
          </a:xfrm>
        </p:grpSpPr>
        <p:sp>
          <p:nvSpPr>
            <p:cNvPr id="12" name="Rectangle 11">
              <a:extLst>
                <a:ext uri="{FF2B5EF4-FFF2-40B4-BE49-F238E27FC236}">
                  <a16:creationId xmlns:a16="http://schemas.microsoft.com/office/drawing/2014/main" id="{90183BAD-37EB-4197-EE74-9943CDCD6573}"/>
                </a:ext>
              </a:extLst>
            </p:cNvPr>
            <p:cNvSpPr/>
            <p:nvPr userDrawn="1"/>
          </p:nvSpPr>
          <p:spPr>
            <a:xfrm>
              <a:off x="0" y="0"/>
              <a:ext cx="12188952" cy="6858000"/>
            </a:xfrm>
            <a:prstGeom prst="rect">
              <a:avLst/>
            </a:prstGeom>
            <a:solidFill>
              <a:schemeClr val="bg2">
                <a:lumMod val="40000"/>
                <a:lumOff val="60000"/>
              </a:schemeClr>
            </a:solidFill>
            <a:ln>
              <a:no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EB1CE498-02B1-A33C-24DA-558885FB1711}"/>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445079" cy="6858000"/>
            </a:xfrm>
            <a:prstGeom prst="rect">
              <a:avLst/>
            </a:prstGeom>
          </p:spPr>
        </p:pic>
      </p:grpSp>
    </p:spTree>
    <p:extLst>
      <p:ext uri="{BB962C8B-B14F-4D97-AF65-F5344CB8AC3E}">
        <p14:creationId xmlns:p14="http://schemas.microsoft.com/office/powerpoint/2010/main" val="274862134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ChangeArrowheads="1"/>
          </p:cNvSpPr>
          <p:nvPr/>
        </p:nvSpPr>
        <p:spPr bwMode="auto">
          <a:xfrm>
            <a:off x="0" y="5112077"/>
            <a:ext cx="12191999" cy="1200329"/>
          </a:xfrm>
          <a:prstGeom prst="rect">
            <a:avLst/>
          </a:prstGeom>
          <a:noFill/>
          <a:ln w="9525">
            <a:noFill/>
            <a:miter lim="800000"/>
            <a:headEnd/>
            <a:tailEnd/>
          </a:ln>
        </p:spPr>
        <p:txBody>
          <a:bodyPr wrap="square" anchor="ctr">
            <a:spAutoFit/>
          </a:bodyPr>
          <a:lstStyle/>
          <a:p>
            <a:pPr algn="ctr"/>
            <a:r>
              <a:rPr lang="en-US" b="1" dirty="0">
                <a:solidFill>
                  <a:srgbClr val="C00000"/>
                </a:solidFill>
                <a:latin typeface="Calibri" pitchFamily="34" charset="0"/>
              </a:rPr>
              <a:t>SARDAR PATEL MEMORIAL SOCIETY’S</a:t>
            </a:r>
            <a:br>
              <a:rPr lang="en-US" b="1" dirty="0">
                <a:solidFill>
                  <a:srgbClr val="C00000"/>
                </a:solidFill>
                <a:latin typeface="Calibri" pitchFamily="34" charset="0"/>
              </a:rPr>
            </a:br>
            <a:r>
              <a:rPr lang="en-US" b="1" dirty="0">
                <a:solidFill>
                  <a:srgbClr val="C00000"/>
                </a:solidFill>
                <a:latin typeface="Calibri" pitchFamily="34" charset="0"/>
              </a:rPr>
              <a:t>RAJIV GANDHI COLLEGE OF ENGINEERING, RESEARCH &amp; TECHNOLOGY CHANDRAPUR</a:t>
            </a:r>
            <a:br>
              <a:rPr lang="en-US" b="1" dirty="0">
                <a:latin typeface="Calibri" pitchFamily="34" charset="0"/>
              </a:rPr>
            </a:br>
            <a:r>
              <a:rPr lang="en-US" b="1" i="1" dirty="0">
                <a:solidFill>
                  <a:srgbClr val="7030A0"/>
                </a:solidFill>
                <a:latin typeface="Calibri" pitchFamily="34" charset="0"/>
              </a:rPr>
              <a:t>(NAAC ACCREDIATED)</a:t>
            </a:r>
          </a:p>
          <a:p>
            <a:pPr algn="ctr"/>
            <a:r>
              <a:rPr lang="en-US" b="1" dirty="0">
                <a:solidFill>
                  <a:srgbClr val="00B050"/>
                </a:solidFill>
                <a:latin typeface="Calibri" pitchFamily="34" charset="0"/>
              </a:rPr>
              <a:t>DEPARTMENT OF ELECTRICAL ENGINEERING</a:t>
            </a:r>
          </a:p>
        </p:txBody>
      </p:sp>
      <p:sp>
        <p:nvSpPr>
          <p:cNvPr id="6148" name="Rectangle 4"/>
          <p:cNvSpPr>
            <a:spLocks noChangeArrowheads="1"/>
          </p:cNvSpPr>
          <p:nvPr/>
        </p:nvSpPr>
        <p:spPr bwMode="auto">
          <a:xfrm>
            <a:off x="7696198" y="2759022"/>
            <a:ext cx="4051918" cy="939360"/>
          </a:xfrm>
          <a:prstGeom prst="rect">
            <a:avLst/>
          </a:prstGeom>
          <a:noFill/>
          <a:ln w="9525">
            <a:noFill/>
            <a:miter lim="800000"/>
            <a:headEnd/>
            <a:tailEnd/>
          </a:ln>
        </p:spPr>
        <p:txBody>
          <a:bodyPr wrap="square" anchor="ctr">
            <a:spAutoFit/>
          </a:bodyPr>
          <a:lstStyle/>
          <a:p>
            <a:pPr algn="ctr">
              <a:lnSpc>
                <a:spcPct val="114000"/>
              </a:lnSpc>
            </a:pPr>
            <a:r>
              <a:rPr lang="en-US" b="1" u="sng" dirty="0">
                <a:solidFill>
                  <a:srgbClr val="C00000"/>
                </a:solidFill>
                <a:latin typeface="Times New Roman" pitchFamily="18" charset="0"/>
                <a:cs typeface="Times New Roman" pitchFamily="18" charset="0"/>
              </a:rPr>
              <a:t>Under the guidance of:</a:t>
            </a:r>
            <a:endParaRPr lang="en-US" b="1" dirty="0">
              <a:solidFill>
                <a:schemeClr val="tx2"/>
              </a:solidFill>
              <a:latin typeface="Times New Roman" pitchFamily="18" charset="0"/>
              <a:cs typeface="Times New Roman" pitchFamily="18" charset="0"/>
            </a:endParaRPr>
          </a:p>
          <a:p>
            <a:pPr algn="ctr" eaLnBrk="0" hangingPunct="0">
              <a:lnSpc>
                <a:spcPct val="114000"/>
              </a:lnSpc>
            </a:pPr>
            <a:r>
              <a:rPr lang="en-US" b="1" dirty="0">
                <a:latin typeface="Times New Roman" pitchFamily="18" charset="0"/>
                <a:cs typeface="Times New Roman" pitchFamily="18" charset="0"/>
              </a:rPr>
              <a:t>Prof. S.Y. KAMDI</a:t>
            </a:r>
          </a:p>
          <a:p>
            <a:pPr algn="ctr" eaLnBrk="0" hangingPunct="0"/>
            <a:endParaRPr lang="en-US" sz="1400" b="1" dirty="0">
              <a:solidFill>
                <a:schemeClr val="tx2"/>
              </a:solidFill>
              <a:latin typeface="Times New Roman" pitchFamily="18" charset="0"/>
              <a:cs typeface="Times New Roman" pitchFamily="18" charset="0"/>
            </a:endParaRPr>
          </a:p>
        </p:txBody>
      </p:sp>
      <p:sp>
        <p:nvSpPr>
          <p:cNvPr id="6149" name="Rectangle 5"/>
          <p:cNvSpPr>
            <a:spLocks noChangeArrowheads="1"/>
          </p:cNvSpPr>
          <p:nvPr/>
        </p:nvSpPr>
        <p:spPr bwMode="auto">
          <a:xfrm>
            <a:off x="0" y="2553151"/>
            <a:ext cx="4634144" cy="1751698"/>
          </a:xfrm>
          <a:prstGeom prst="rect">
            <a:avLst/>
          </a:prstGeom>
          <a:noFill/>
          <a:ln w="9525">
            <a:noFill/>
            <a:miter lim="800000"/>
            <a:headEnd/>
            <a:tailEnd/>
          </a:ln>
        </p:spPr>
        <p:txBody>
          <a:bodyPr wrap="square" anchor="ctr">
            <a:spAutoFit/>
          </a:bodyPr>
          <a:lstStyle/>
          <a:p>
            <a:pPr algn="ctr">
              <a:lnSpc>
                <a:spcPct val="114000"/>
              </a:lnSpc>
            </a:pPr>
            <a:r>
              <a:rPr lang="en-US" sz="2400" b="1" u="sng" dirty="0">
                <a:solidFill>
                  <a:srgbClr val="C00000"/>
                </a:solidFill>
                <a:latin typeface="Times New Roman" pitchFamily="18" charset="0"/>
                <a:cs typeface="Times New Roman" pitchFamily="18" charset="0"/>
              </a:rPr>
              <a:t>Presented By</a:t>
            </a:r>
            <a:r>
              <a:rPr lang="en-US" b="1" i="1" u="sng" dirty="0">
                <a:solidFill>
                  <a:srgbClr val="C00000"/>
                </a:solidFill>
                <a:latin typeface="Times New Roman" pitchFamily="18" charset="0"/>
                <a:cs typeface="Times New Roman" pitchFamily="18" charset="0"/>
              </a:rPr>
              <a:t>:</a:t>
            </a:r>
          </a:p>
          <a:p>
            <a:pPr>
              <a:lnSpc>
                <a:spcPct val="114000"/>
              </a:lnSpc>
            </a:pPr>
            <a:r>
              <a:rPr lang="en-US" b="1" dirty="0">
                <a:latin typeface="Times New Roman" pitchFamily="18" charset="0"/>
                <a:cs typeface="Times New Roman" pitchFamily="18" charset="0"/>
              </a:rPr>
              <a:t>7861. MOHIT RAJENDRA KHOBRAGADE</a:t>
            </a:r>
          </a:p>
          <a:p>
            <a:pPr>
              <a:lnSpc>
                <a:spcPct val="114000"/>
              </a:lnSpc>
            </a:pPr>
            <a:r>
              <a:rPr lang="en-US" b="1" dirty="0">
                <a:latin typeface="Times New Roman" pitchFamily="18" charset="0"/>
                <a:cs typeface="Times New Roman" pitchFamily="18" charset="0"/>
              </a:rPr>
              <a:t>7830. SALONI DIWAKAR CHAMBHARE</a:t>
            </a:r>
          </a:p>
          <a:p>
            <a:pPr>
              <a:lnSpc>
                <a:spcPct val="114000"/>
              </a:lnSpc>
            </a:pPr>
            <a:r>
              <a:rPr lang="en-US" b="1" dirty="0">
                <a:latin typeface="Times New Roman" pitchFamily="18" charset="0"/>
                <a:cs typeface="Times New Roman" pitchFamily="18" charset="0"/>
              </a:rPr>
              <a:t>7862. DAMINI GAJANAN LIDABE</a:t>
            </a:r>
          </a:p>
          <a:p>
            <a:pPr>
              <a:lnSpc>
                <a:spcPct val="114000"/>
              </a:lnSpc>
            </a:pPr>
            <a:r>
              <a:rPr lang="en-US" b="1" dirty="0">
                <a:latin typeface="Times New Roman" pitchFamily="18" charset="0"/>
                <a:cs typeface="Times New Roman" pitchFamily="18" charset="0"/>
              </a:rPr>
              <a:t>7860. SAKSHI BHIMRAO DUPARE</a:t>
            </a:r>
          </a:p>
        </p:txBody>
      </p:sp>
      <p:pic>
        <p:nvPicPr>
          <p:cNvPr id="14" name="Picture 13" descr="download"/>
          <p:cNvPicPr>
            <a:picLocks noChangeAspect="1" noChangeArrowheads="1"/>
          </p:cNvPicPr>
          <p:nvPr/>
        </p:nvPicPr>
        <p:blipFill>
          <a:blip r:embed="rId2" cstate="print"/>
          <a:srcRect/>
          <a:stretch>
            <a:fillRect/>
          </a:stretch>
        </p:blipFill>
        <p:spPr bwMode="auto">
          <a:xfrm>
            <a:off x="5163879" y="2950255"/>
            <a:ext cx="1686687" cy="1085850"/>
          </a:xfrm>
          <a:prstGeom prst="rect">
            <a:avLst/>
          </a:prstGeom>
          <a:noFill/>
          <a:ln w="9525">
            <a:noFill/>
            <a:miter lim="800000"/>
            <a:headEnd/>
            <a:tailEnd/>
          </a:ln>
        </p:spPr>
      </p:pic>
      <p:sp>
        <p:nvSpPr>
          <p:cNvPr id="9" name="Rectangle 8"/>
          <p:cNvSpPr/>
          <p:nvPr/>
        </p:nvSpPr>
        <p:spPr>
          <a:xfrm>
            <a:off x="565210" y="1947"/>
            <a:ext cx="11061576" cy="2282741"/>
          </a:xfrm>
          <a:prstGeom prst="rect">
            <a:avLst/>
          </a:prstGeom>
        </p:spPr>
        <p:txBody>
          <a:bodyPr wrap="square">
            <a:spAutoFit/>
          </a:bodyPr>
          <a:lstStyle/>
          <a:p>
            <a:pPr algn="ctr">
              <a:lnSpc>
                <a:spcPct val="114000"/>
              </a:lnSpc>
            </a:pPr>
            <a:r>
              <a:rPr lang="en-US" sz="2000" b="1" dirty="0">
                <a:solidFill>
                  <a:srgbClr val="C00000"/>
                </a:solidFill>
                <a:latin typeface="Times New Roman" pitchFamily="18" charset="0"/>
                <a:cs typeface="Times New Roman" pitchFamily="18" charset="0"/>
              </a:rPr>
              <a:t>A SEMINAR</a:t>
            </a:r>
            <a:br>
              <a:rPr lang="en-US" sz="2000" b="1" dirty="0">
                <a:solidFill>
                  <a:srgbClr val="C00000"/>
                </a:solidFill>
                <a:latin typeface="Times New Roman" pitchFamily="18" charset="0"/>
                <a:cs typeface="Times New Roman" pitchFamily="18" charset="0"/>
              </a:rPr>
            </a:br>
            <a:r>
              <a:rPr lang="en-US" b="1" dirty="0">
                <a:solidFill>
                  <a:srgbClr val="C00000"/>
                </a:solidFill>
                <a:latin typeface="Times New Roman" pitchFamily="18" charset="0"/>
                <a:cs typeface="Times New Roman" pitchFamily="18" charset="0"/>
              </a:rPr>
              <a:t> ON</a:t>
            </a:r>
          </a:p>
          <a:p>
            <a:pPr algn="ctr">
              <a:lnSpc>
                <a:spcPct val="114000"/>
              </a:lnSpc>
            </a:pPr>
            <a:r>
              <a:rPr lang="en-US" sz="2400" b="1" dirty="0"/>
              <a:t>AGRICULTURE AUTOMATION WITH AUTOMATED SHELTER SYSTEM FOR CROP PROTECTION &amp; PULSE GENERATING ELECTRIC FENCING</a:t>
            </a:r>
            <a:endParaRPr lang="en-US" sz="1050" b="1" u="sng" dirty="0">
              <a:solidFill>
                <a:schemeClr val="bg2">
                  <a:lumMod val="25000"/>
                </a:schemeClr>
              </a:solidFill>
              <a:latin typeface="Times New Roman" pitchFamily="18" charset="0"/>
              <a:cs typeface="Times New Roman" pitchFamily="18" charset="0"/>
            </a:endParaRPr>
          </a:p>
          <a:p>
            <a:pPr algn="ctr">
              <a:lnSpc>
                <a:spcPct val="114000"/>
              </a:lnSpc>
            </a:pPr>
            <a:endParaRPr lang="en-US" sz="2000" b="1" dirty="0">
              <a:solidFill>
                <a:schemeClr val="tx2"/>
              </a:solidFill>
              <a:latin typeface="Times New Roman" pitchFamily="18" charset="0"/>
              <a:cs typeface="Times New Roman" pitchFamily="18" charset="0"/>
            </a:endParaRPr>
          </a:p>
          <a:p>
            <a:pPr algn="ctr">
              <a:lnSpc>
                <a:spcPct val="114000"/>
              </a:lnSpc>
            </a:pPr>
            <a:r>
              <a:rPr lang="en-US" sz="2000" b="1" dirty="0">
                <a:solidFill>
                  <a:srgbClr val="00B050"/>
                </a:solidFill>
              </a:rPr>
              <a:t>(VIII – Semester)</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85309" y="2553151"/>
            <a:ext cx="2159724" cy="2430567"/>
          </a:xfrm>
          <a:prstGeom prst="rect">
            <a:avLst/>
          </a:prstGeom>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2318" y="62372"/>
            <a:ext cx="10058400" cy="1207135"/>
          </a:xfrm>
        </p:spPr>
        <p:txBody>
          <a:bodyPr/>
          <a:lstStyle/>
          <a:p>
            <a:pPr algn="ctr"/>
            <a:r>
              <a:rPr lang="en-US" b="1" dirty="0"/>
              <a:t>BLOCK DIAGRAM</a:t>
            </a:r>
            <a:endParaRPr lang="en-IN"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4512" y="1367161"/>
            <a:ext cx="10129422" cy="5211307"/>
          </a:xfrm>
          <a:prstGeom prst="rect">
            <a:avLst/>
          </a:prstGeom>
        </p:spPr>
      </p:pic>
    </p:spTree>
    <p:extLst>
      <p:ext uri="{BB962C8B-B14F-4D97-AF65-F5344CB8AC3E}">
        <p14:creationId xmlns:p14="http://schemas.microsoft.com/office/powerpoint/2010/main" val="3249839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0124" y="286603"/>
            <a:ext cx="9495556" cy="1450757"/>
          </a:xfrm>
        </p:spPr>
        <p:txBody>
          <a:bodyPr/>
          <a:lstStyle/>
          <a:p>
            <a:r>
              <a:rPr lang="en-US" b="1" u="sng" dirty="0"/>
              <a:t>WORKING </a:t>
            </a:r>
            <a:endParaRPr lang="en-IN" b="1" u="sng" dirty="0"/>
          </a:p>
        </p:txBody>
      </p:sp>
      <p:sp>
        <p:nvSpPr>
          <p:cNvPr id="3" name="Rectangle 2"/>
          <p:cNvSpPr/>
          <p:nvPr/>
        </p:nvSpPr>
        <p:spPr>
          <a:xfrm>
            <a:off x="1660124" y="2447198"/>
            <a:ext cx="10271464" cy="3108543"/>
          </a:xfrm>
          <a:prstGeom prst="rect">
            <a:avLst/>
          </a:prstGeom>
        </p:spPr>
        <p:txBody>
          <a:bodyPr wrap="square">
            <a:spAutoFit/>
          </a:bodyPr>
          <a:lstStyle/>
          <a:p>
            <a:r>
              <a:rPr lang="en-US" sz="2800" dirty="0">
                <a:solidFill>
                  <a:srgbClr val="3C4043"/>
                </a:solidFill>
                <a:latin typeface="Roboto"/>
              </a:rPr>
              <a:t>Our project will be handled by </a:t>
            </a:r>
            <a:r>
              <a:rPr lang="en-US" sz="2800" dirty="0" err="1">
                <a:solidFill>
                  <a:srgbClr val="3C4043"/>
                </a:solidFill>
                <a:latin typeface="Roboto"/>
              </a:rPr>
              <a:t>NodeMCU</a:t>
            </a:r>
            <a:r>
              <a:rPr lang="en-US" sz="2800" dirty="0">
                <a:solidFill>
                  <a:srgbClr val="3C4043"/>
                </a:solidFill>
                <a:latin typeface="Roboto"/>
              </a:rPr>
              <a:t> microcontroller. Soil sensor will monitor moisture present in soil so that controller can switch on and off water pump automatically. Rain detection sensor will detect rain so that roof of garage can open and close accordingly. Electric fencing is used to keep animal away from farm. PIR Sensor will detect birds and switch on scarecrow.</a:t>
            </a:r>
            <a:endParaRPr lang="en-IN" sz="2800" dirty="0"/>
          </a:p>
        </p:txBody>
      </p:sp>
    </p:spTree>
    <p:extLst>
      <p:ext uri="{BB962C8B-B14F-4D97-AF65-F5344CB8AC3E}">
        <p14:creationId xmlns:p14="http://schemas.microsoft.com/office/powerpoint/2010/main" val="348036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1882" y="343506"/>
            <a:ext cx="10058400" cy="1450757"/>
          </a:xfrm>
        </p:spPr>
        <p:txBody>
          <a:bodyPr/>
          <a:lstStyle/>
          <a:p>
            <a:r>
              <a:rPr lang="en-US" b="1" u="sng" dirty="0"/>
              <a:t>Component List</a:t>
            </a:r>
            <a:endParaRPr lang="en-IN" b="1" u="sng" dirty="0"/>
          </a:p>
        </p:txBody>
      </p:sp>
      <p:sp>
        <p:nvSpPr>
          <p:cNvPr id="3" name="TextBox 2"/>
          <p:cNvSpPr txBox="1"/>
          <p:nvPr/>
        </p:nvSpPr>
        <p:spPr>
          <a:xfrm>
            <a:off x="1718718" y="2003463"/>
            <a:ext cx="4016258" cy="3785652"/>
          </a:xfrm>
          <a:prstGeom prst="rect">
            <a:avLst/>
          </a:prstGeom>
          <a:noFill/>
          <a:ln>
            <a:noFill/>
          </a:ln>
        </p:spPr>
        <p:txBody>
          <a:bodyPr wrap="square" rtlCol="0" anchor="ctr" anchorCtr="1">
            <a:spAutoFit/>
          </a:bodyPr>
          <a:lstStyle/>
          <a:p>
            <a:pPr marL="342900" indent="-342900">
              <a:buAutoNum type="arabicPeriod"/>
            </a:pPr>
            <a:r>
              <a:rPr lang="en-US" sz="2400" b="1" dirty="0" err="1"/>
              <a:t>NodeMCU</a:t>
            </a:r>
            <a:endParaRPr lang="en-US" sz="2400" b="1" dirty="0"/>
          </a:p>
          <a:p>
            <a:pPr marL="342900" indent="-342900">
              <a:buAutoNum type="arabicPeriod"/>
            </a:pPr>
            <a:r>
              <a:rPr lang="en-US" sz="2400" b="1" dirty="0"/>
              <a:t>Soil Moisture Sensor</a:t>
            </a:r>
          </a:p>
          <a:p>
            <a:pPr marL="342900" indent="-342900">
              <a:buAutoNum type="arabicPeriod"/>
            </a:pPr>
            <a:r>
              <a:rPr lang="en-US" sz="2400" b="1" dirty="0"/>
              <a:t>Rain Sensor</a:t>
            </a:r>
          </a:p>
          <a:p>
            <a:pPr marL="342900" indent="-342900">
              <a:buAutoNum type="arabicPeriod"/>
            </a:pPr>
            <a:r>
              <a:rPr lang="en-US" sz="2400" b="1" dirty="0"/>
              <a:t>Fencing</a:t>
            </a:r>
          </a:p>
          <a:p>
            <a:pPr marL="342900" indent="-342900">
              <a:buAutoNum type="arabicPeriod"/>
            </a:pPr>
            <a:r>
              <a:rPr lang="en-US" sz="2400" b="1" dirty="0" err="1"/>
              <a:t>Blynk</a:t>
            </a:r>
            <a:r>
              <a:rPr lang="en-US" sz="2400" b="1" dirty="0"/>
              <a:t> Application</a:t>
            </a:r>
          </a:p>
          <a:p>
            <a:pPr marL="342900" indent="-342900">
              <a:buAutoNum type="arabicPeriod"/>
            </a:pPr>
            <a:r>
              <a:rPr lang="en-US" sz="2400" b="1" dirty="0"/>
              <a:t>Copper plate</a:t>
            </a:r>
          </a:p>
          <a:p>
            <a:pPr marL="342900" indent="-342900">
              <a:buAutoNum type="arabicPeriod"/>
            </a:pPr>
            <a:r>
              <a:rPr lang="en-US" sz="2400" b="1" dirty="0"/>
              <a:t>Resistor</a:t>
            </a:r>
          </a:p>
          <a:p>
            <a:pPr marL="342900" indent="-342900">
              <a:buAutoNum type="arabicPeriod"/>
            </a:pPr>
            <a:r>
              <a:rPr lang="en-US" sz="2400" b="1" dirty="0"/>
              <a:t>Led</a:t>
            </a:r>
          </a:p>
          <a:p>
            <a:pPr marL="342900" indent="-342900">
              <a:buAutoNum type="arabicPeriod"/>
            </a:pPr>
            <a:r>
              <a:rPr lang="en-US" sz="2400" b="1" dirty="0"/>
              <a:t>PIR Sensor</a:t>
            </a:r>
          </a:p>
          <a:p>
            <a:pPr marL="342900" indent="-342900">
              <a:buAutoNum type="arabicPeriod"/>
            </a:pPr>
            <a:r>
              <a:rPr lang="en-US" sz="2400" b="1" dirty="0"/>
              <a:t> Servo motor</a:t>
            </a:r>
            <a:endParaRPr lang="en-IN" sz="2400" b="1" dirty="0"/>
          </a:p>
        </p:txBody>
      </p:sp>
    </p:spTree>
    <p:extLst>
      <p:ext uri="{BB962C8B-B14F-4D97-AF65-F5344CB8AC3E}">
        <p14:creationId xmlns:p14="http://schemas.microsoft.com/office/powerpoint/2010/main" val="1463108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7885" y="64662"/>
            <a:ext cx="10611971" cy="1450757"/>
          </a:xfrm>
        </p:spPr>
        <p:txBody>
          <a:bodyPr>
            <a:normAutofit/>
          </a:bodyPr>
          <a:lstStyle/>
          <a:p>
            <a:r>
              <a:rPr lang="en-US" sz="4000" b="1" u="sng" dirty="0">
                <a:solidFill>
                  <a:schemeClr val="tx1"/>
                </a:solidFill>
                <a:effectLst>
                  <a:outerShdw blurRad="38100" dist="38100" dir="2700000" algn="tl">
                    <a:srgbClr val="000000">
                      <a:alpha val="43137"/>
                    </a:srgbClr>
                  </a:outerShdw>
                </a:effectLst>
              </a:rPr>
              <a:t>ADVANTAGES OF IT IN THE AGRICULTURAL SECTOR</a:t>
            </a:r>
            <a:endParaRPr lang="en-IN" sz="4000" b="1" u="sng" dirty="0">
              <a:solidFill>
                <a:schemeClr val="tx1"/>
              </a:solidFill>
              <a:effectLst>
                <a:outerShdw blurRad="38100" dist="38100" dir="2700000" algn="tl">
                  <a:srgbClr val="000000">
                    <a:alpha val="43137"/>
                  </a:srgbClr>
                </a:outerShdw>
              </a:effectLst>
            </a:endParaRPr>
          </a:p>
        </p:txBody>
      </p:sp>
      <p:sp>
        <p:nvSpPr>
          <p:cNvPr id="3" name="Rectangle 2"/>
          <p:cNvSpPr/>
          <p:nvPr/>
        </p:nvSpPr>
        <p:spPr>
          <a:xfrm>
            <a:off x="1580029" y="2411694"/>
            <a:ext cx="7355541" cy="3416320"/>
          </a:xfrm>
          <a:prstGeom prst="rect">
            <a:avLst/>
          </a:prstGeom>
        </p:spPr>
        <p:txBody>
          <a:bodyPr wrap="square">
            <a:spAutoFit/>
          </a:bodyPr>
          <a:lstStyle/>
          <a:p>
            <a:pPr>
              <a:buFont typeface="Arial" panose="020B0604020202020204" pitchFamily="34" charset="0"/>
              <a:buChar char="•"/>
            </a:pPr>
            <a:r>
              <a:rPr lang="en-US" sz="2400" dirty="0">
                <a:latin typeface="arial" panose="020B0604020202020204" pitchFamily="34" charset="0"/>
              </a:rPr>
              <a:t>Data collection. All data can be collected with the help of installed sensors. ...</a:t>
            </a:r>
          </a:p>
          <a:p>
            <a:pPr>
              <a:buFont typeface="Arial" panose="020B0604020202020204" pitchFamily="34" charset="0"/>
              <a:buChar char="•"/>
            </a:pPr>
            <a:r>
              <a:rPr lang="en-US" sz="2400" dirty="0">
                <a:latin typeface="arial" panose="020B0604020202020204" pitchFamily="34" charset="0"/>
              </a:rPr>
              <a:t>Reduction of risks. ...</a:t>
            </a:r>
          </a:p>
          <a:p>
            <a:pPr>
              <a:buFont typeface="Arial" panose="020B0604020202020204" pitchFamily="34" charset="0"/>
              <a:buChar char="•"/>
            </a:pPr>
            <a:r>
              <a:rPr lang="en-US" sz="2400" dirty="0">
                <a:latin typeface="arial" panose="020B0604020202020204" pitchFamily="34" charset="0"/>
              </a:rPr>
              <a:t>Business goes automated. ...</a:t>
            </a:r>
          </a:p>
          <a:p>
            <a:pPr>
              <a:buFont typeface="Arial" panose="020B0604020202020204" pitchFamily="34" charset="0"/>
              <a:buChar char="•"/>
            </a:pPr>
            <a:r>
              <a:rPr lang="en-US" sz="2400" dirty="0">
                <a:latin typeface="arial" panose="020B0604020202020204" pitchFamily="34" charset="0"/>
              </a:rPr>
              <a:t>Higher quality. ...</a:t>
            </a:r>
          </a:p>
          <a:p>
            <a:pPr>
              <a:buFont typeface="Arial" panose="020B0604020202020204" pitchFamily="34" charset="0"/>
              <a:buChar char="•"/>
            </a:pPr>
            <a:r>
              <a:rPr lang="en-US" sz="2400" dirty="0">
                <a:latin typeface="arial" panose="020B0604020202020204" pitchFamily="34" charset="0"/>
              </a:rPr>
              <a:t>Livestock monitoring. ...</a:t>
            </a:r>
          </a:p>
          <a:p>
            <a:pPr>
              <a:buFont typeface="Arial" panose="020B0604020202020204" pitchFamily="34" charset="0"/>
              <a:buChar char="•"/>
            </a:pPr>
            <a:r>
              <a:rPr lang="en-US" sz="2400" dirty="0">
                <a:latin typeface="arial" panose="020B0604020202020204" pitchFamily="34" charset="0"/>
              </a:rPr>
              <a:t>Monitoring climate conditions. ...</a:t>
            </a:r>
          </a:p>
          <a:p>
            <a:pPr>
              <a:buFont typeface="Arial" panose="020B0604020202020204" pitchFamily="34" charset="0"/>
              <a:buChar char="•"/>
            </a:pPr>
            <a:r>
              <a:rPr lang="en-US" sz="2400" dirty="0">
                <a:latin typeface="arial" panose="020B0604020202020204" pitchFamily="34" charset="0"/>
              </a:rPr>
              <a:t>Greenhouses automation. ...</a:t>
            </a:r>
          </a:p>
          <a:p>
            <a:pPr>
              <a:buFont typeface="Arial" panose="020B0604020202020204" pitchFamily="34" charset="0"/>
              <a:buChar char="•"/>
            </a:pPr>
            <a:r>
              <a:rPr lang="en-US" sz="2400" dirty="0">
                <a:latin typeface="arial" panose="020B0604020202020204" pitchFamily="34" charset="0"/>
              </a:rPr>
              <a:t>Crop monitoring.</a:t>
            </a:r>
            <a:endParaRPr lang="en-US" sz="2400" b="0" i="0" dirty="0">
              <a:effectLst/>
              <a:latin typeface="arial" panose="020B0604020202020204" pitchFamily="34" charset="0"/>
            </a:endParaRPr>
          </a:p>
        </p:txBody>
      </p:sp>
    </p:spTree>
    <p:extLst>
      <p:ext uri="{BB962C8B-B14F-4D97-AF65-F5344CB8AC3E}">
        <p14:creationId xmlns:p14="http://schemas.microsoft.com/office/powerpoint/2010/main" val="1725385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5249" y="402013"/>
            <a:ext cx="10058400" cy="1450757"/>
          </a:xfrm>
        </p:spPr>
        <p:txBody>
          <a:bodyPr/>
          <a:lstStyle/>
          <a:p>
            <a:r>
              <a:rPr lang="en-US" b="1" u="sng" dirty="0"/>
              <a:t>Disadvantages</a:t>
            </a:r>
            <a:endParaRPr lang="en-IN" b="1" u="sng" dirty="0"/>
          </a:p>
        </p:txBody>
      </p:sp>
      <p:sp>
        <p:nvSpPr>
          <p:cNvPr id="3" name="Rectangle 2"/>
          <p:cNvSpPr/>
          <p:nvPr/>
        </p:nvSpPr>
        <p:spPr>
          <a:xfrm>
            <a:off x="1825249" y="2383441"/>
            <a:ext cx="6096000" cy="3046988"/>
          </a:xfrm>
          <a:prstGeom prst="rect">
            <a:avLst/>
          </a:prstGeom>
        </p:spPr>
        <p:txBody>
          <a:bodyPr>
            <a:spAutoFit/>
          </a:bodyPr>
          <a:lstStyle/>
          <a:p>
            <a:pPr marL="285750" indent="-285750">
              <a:buFont typeface="Wingdings" panose="05000000000000000000" pitchFamily="2" charset="2"/>
              <a:buChar char="§"/>
            </a:pPr>
            <a:r>
              <a:rPr lang="en-US" sz="2400" dirty="0">
                <a:latin typeface="arial" panose="020B0604020202020204" pitchFamily="34" charset="0"/>
              </a:rPr>
              <a:t>IOT – smart farming continually requires internet connectivity. ...</a:t>
            </a:r>
          </a:p>
          <a:p>
            <a:pPr marL="285750" indent="-285750">
              <a:buFont typeface="Wingdings" panose="05000000000000000000" pitchFamily="2" charset="2"/>
              <a:buChar char="§"/>
            </a:pPr>
            <a:r>
              <a:rPr lang="en-US" sz="2400" dirty="0">
                <a:latin typeface="arial" panose="020B0604020202020204" pitchFamily="34" charset="0"/>
              </a:rPr>
              <a:t>The IOT related equipment allows the farmer to understand the use of technology and to learn. ...</a:t>
            </a:r>
          </a:p>
          <a:p>
            <a:pPr marL="285750" indent="-285750">
              <a:buFont typeface="Wingdings" panose="05000000000000000000" pitchFamily="2" charset="2"/>
              <a:buChar char="§"/>
            </a:pPr>
            <a:r>
              <a:rPr lang="en-US" sz="2400" dirty="0">
                <a:latin typeface="arial" panose="020B0604020202020204" pitchFamily="34" charset="0"/>
              </a:rPr>
              <a:t>Given any security measures, the system offers little power and can lead to various kinds of network attacks</a:t>
            </a:r>
            <a:r>
              <a:rPr lang="en-US" dirty="0">
                <a:latin typeface="arial" panose="020B0604020202020204" pitchFamily="34" charset="0"/>
              </a:rPr>
              <a:t>.</a:t>
            </a:r>
            <a:endParaRPr lang="en-US" b="0" i="0" dirty="0">
              <a:effectLst/>
              <a:latin typeface="arial" panose="020B0604020202020204" pitchFamily="34" charset="0"/>
            </a:endParaRPr>
          </a:p>
        </p:txBody>
      </p:sp>
    </p:spTree>
    <p:extLst>
      <p:ext uri="{BB962C8B-B14F-4D97-AF65-F5344CB8AC3E}">
        <p14:creationId xmlns:p14="http://schemas.microsoft.com/office/powerpoint/2010/main" val="1993192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0325" y="0"/>
            <a:ext cx="9876839" cy="1260000"/>
          </a:xfrm>
        </p:spPr>
        <p:txBody>
          <a:bodyPr/>
          <a:lstStyle/>
          <a:p>
            <a:r>
              <a:rPr lang="en-US" b="1" u="sng" dirty="0"/>
              <a:t>REFERENCE</a:t>
            </a:r>
            <a:endParaRPr lang="en-IN" b="1" u="sng" dirty="0"/>
          </a:p>
        </p:txBody>
      </p:sp>
      <p:sp>
        <p:nvSpPr>
          <p:cNvPr id="3" name="Rectangle 2"/>
          <p:cNvSpPr/>
          <p:nvPr/>
        </p:nvSpPr>
        <p:spPr>
          <a:xfrm>
            <a:off x="1571347" y="1537145"/>
            <a:ext cx="10558509" cy="5016758"/>
          </a:xfrm>
          <a:prstGeom prst="rect">
            <a:avLst/>
          </a:prstGeom>
        </p:spPr>
        <p:txBody>
          <a:bodyPr wrap="square">
            <a:spAutoFit/>
          </a:bodyPr>
          <a:lstStyle/>
          <a:p>
            <a:r>
              <a:rPr lang="en-IN" sz="2000" dirty="0"/>
              <a:t> 1. </a:t>
            </a:r>
            <a:r>
              <a:rPr lang="en-IN" sz="2000" dirty="0" err="1"/>
              <a:t>Tamoghna</a:t>
            </a:r>
            <a:r>
              <a:rPr lang="en-IN" sz="2000" dirty="0"/>
              <a:t> </a:t>
            </a:r>
            <a:r>
              <a:rPr lang="en-IN" sz="2000" dirty="0" err="1"/>
              <a:t>Ojhaa</a:t>
            </a:r>
            <a:r>
              <a:rPr lang="en-IN" sz="2000" dirty="0"/>
              <a:t>, </a:t>
            </a:r>
            <a:r>
              <a:rPr lang="en-IN" sz="2000" dirty="0" err="1"/>
              <a:t>Sudip</a:t>
            </a:r>
            <a:r>
              <a:rPr lang="en-IN" sz="2000" dirty="0"/>
              <a:t> </a:t>
            </a:r>
            <a:r>
              <a:rPr lang="en-IN" sz="2000" dirty="0" err="1"/>
              <a:t>Misra</a:t>
            </a:r>
            <a:r>
              <a:rPr lang="en-IN" sz="2000" dirty="0"/>
              <a:t>, Narendra Singh </a:t>
            </a:r>
            <a:r>
              <a:rPr lang="en-IN" sz="2000" dirty="0" err="1"/>
              <a:t>Raghuwanshi</a:t>
            </a:r>
            <a:r>
              <a:rPr lang="en-IN" sz="2000" dirty="0"/>
              <a:t> Wireless sensor networks for agriculture: The state-of-the-art in practice and future challenges, Computers and Electronics in Agriculture 118 66– 84,ELSEVIER,2015 </a:t>
            </a:r>
          </a:p>
          <a:p>
            <a:endParaRPr lang="en-IN" sz="2000" dirty="0"/>
          </a:p>
          <a:p>
            <a:r>
              <a:rPr lang="en-IN" sz="2000" dirty="0"/>
              <a:t>2. IbrahimMat,MohamedRawideanMohdKassim,AhmadNizarHarun,IsmailMatYusoffIoTin Precision Agriculture Applications Using Wireless Moisture Sensor Network, MIMOS, Ministry of Science, Technology and Innovation, </a:t>
            </a:r>
            <a:r>
              <a:rPr lang="en-IN" sz="2000" dirty="0" err="1"/>
              <a:t>KualaLumpur</a:t>
            </a:r>
            <a:r>
              <a:rPr lang="en-IN" sz="2000" dirty="0"/>
              <a:t>, MALAYSIA (2016) IEEE Conference on Open Systems(ICOS), October 10-12, 2016, </a:t>
            </a:r>
            <a:r>
              <a:rPr lang="en-IN" sz="2000" dirty="0" err="1"/>
              <a:t>Langkawi,Malaysia</a:t>
            </a:r>
            <a:r>
              <a:rPr lang="en-IN" sz="2000" dirty="0"/>
              <a:t>). </a:t>
            </a:r>
          </a:p>
          <a:p>
            <a:endParaRPr lang="en-IN" sz="2000" dirty="0"/>
          </a:p>
          <a:p>
            <a:r>
              <a:rPr lang="en-IN" sz="2000" dirty="0"/>
              <a:t>3. </a:t>
            </a:r>
            <a:r>
              <a:rPr lang="en-IN" sz="2000" dirty="0" err="1"/>
              <a:t>Ojas</a:t>
            </a:r>
            <a:r>
              <a:rPr lang="en-IN" sz="2000" dirty="0"/>
              <a:t> </a:t>
            </a:r>
            <a:r>
              <a:rPr lang="en-IN" sz="2000" dirty="0" err="1"/>
              <a:t>Savale,Anup</a:t>
            </a:r>
            <a:r>
              <a:rPr lang="en-IN" sz="2000" dirty="0"/>
              <a:t> </a:t>
            </a:r>
            <a:r>
              <a:rPr lang="en-IN" sz="2000" dirty="0" err="1"/>
              <a:t>Managave,Deepika</a:t>
            </a:r>
            <a:r>
              <a:rPr lang="en-IN" sz="2000" dirty="0"/>
              <a:t> </a:t>
            </a:r>
            <a:r>
              <a:rPr lang="en-IN" sz="2000" dirty="0" err="1"/>
              <a:t>Ambekar</a:t>
            </a:r>
            <a:r>
              <a:rPr lang="en-IN" sz="2000" dirty="0"/>
              <a:t>, </a:t>
            </a:r>
            <a:r>
              <a:rPr lang="en-IN" sz="2000" dirty="0" err="1"/>
              <a:t>Sushmita</a:t>
            </a:r>
            <a:r>
              <a:rPr lang="en-IN" sz="2000" dirty="0"/>
              <a:t> </a:t>
            </a:r>
            <a:r>
              <a:rPr lang="en-IN" sz="2000" dirty="0" err="1"/>
              <a:t>Sathe</a:t>
            </a:r>
            <a:r>
              <a:rPr lang="en-IN" sz="2000" dirty="0"/>
              <a:t> Internet of Things in Precision Agriculture using Wireless Sensor Networks., Internet of Things in Precision Agriculture using Wireless Sensor Networks </a:t>
            </a:r>
          </a:p>
          <a:p>
            <a:endParaRPr lang="en-IN" sz="2000" dirty="0"/>
          </a:p>
          <a:p>
            <a:r>
              <a:rPr lang="en-IN" sz="2000" dirty="0"/>
              <a:t>4. Ahmad Nizar </a:t>
            </a:r>
            <a:r>
              <a:rPr lang="en-IN" sz="2000" dirty="0" err="1"/>
              <a:t>Harun,Mohamed</a:t>
            </a:r>
            <a:r>
              <a:rPr lang="en-IN" sz="2000" dirty="0"/>
              <a:t> </a:t>
            </a:r>
            <a:r>
              <a:rPr lang="en-IN" sz="2000" dirty="0" err="1"/>
              <a:t>Rawidean</a:t>
            </a:r>
            <a:r>
              <a:rPr lang="en-IN" sz="2000" dirty="0"/>
              <a:t> </a:t>
            </a:r>
            <a:r>
              <a:rPr lang="en-IN" sz="2000" dirty="0" err="1"/>
              <a:t>Mohd</a:t>
            </a:r>
            <a:r>
              <a:rPr lang="en-IN" sz="2000" dirty="0"/>
              <a:t> </a:t>
            </a:r>
            <a:r>
              <a:rPr lang="en-IN" sz="2000" dirty="0" err="1"/>
              <a:t>Kassim,IbrahimMat,SitiSarah</a:t>
            </a:r>
            <a:r>
              <a:rPr lang="en-IN" sz="2000" dirty="0"/>
              <a:t> </a:t>
            </a:r>
            <a:r>
              <a:rPr lang="en-IN" sz="2000" dirty="0" err="1"/>
              <a:t>Ramli</a:t>
            </a:r>
            <a:r>
              <a:rPr lang="en-IN" sz="2000" dirty="0"/>
              <a:t> Precision Irrigation using Wireless Sensor Network, MIMOS (2015 International Conference on Smart Sensors and Application(ICSSA)) </a:t>
            </a:r>
          </a:p>
        </p:txBody>
      </p:sp>
    </p:spTree>
    <p:extLst>
      <p:ext uri="{BB962C8B-B14F-4D97-AF65-F5344CB8AC3E}">
        <p14:creationId xmlns:p14="http://schemas.microsoft.com/office/powerpoint/2010/main" val="2291961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C9BF4A0-2047-F5F0-A7BD-9CB1D1A3586B}"/>
              </a:ext>
            </a:extLst>
          </p:cNvPr>
          <p:cNvSpPr>
            <a:spLocks noGrp="1"/>
          </p:cNvSpPr>
          <p:nvPr>
            <p:ph type="title"/>
          </p:nvPr>
        </p:nvSpPr>
        <p:spPr>
          <a:xfrm>
            <a:off x="2024109" y="1819923"/>
            <a:ext cx="9605639" cy="2352582"/>
          </a:xfrm>
        </p:spPr>
        <p:txBody>
          <a:bodyPr>
            <a:normAutofit/>
          </a:bodyPr>
          <a:lstStyle/>
          <a:p>
            <a:r>
              <a:rPr lang="en-US" sz="12500" b="1" dirty="0"/>
              <a:t>THANK YOU!!!</a:t>
            </a:r>
            <a:endParaRPr lang="en-IN" sz="12500" b="1" dirty="0"/>
          </a:p>
        </p:txBody>
      </p:sp>
    </p:spTree>
    <p:extLst>
      <p:ext uri="{BB962C8B-B14F-4D97-AF65-F5344CB8AC3E}">
        <p14:creationId xmlns:p14="http://schemas.microsoft.com/office/powerpoint/2010/main" val="4177210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EAD08E1-18CD-5785-E388-2DE5F0455A5B}"/>
              </a:ext>
            </a:extLst>
          </p:cNvPr>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Lst>
          </a:blip>
          <a:stretch>
            <a:fillRect/>
          </a:stretch>
        </p:blipFill>
        <p:spPr>
          <a:xfrm>
            <a:off x="166455" y="142043"/>
            <a:ext cx="7645895" cy="5948039"/>
          </a:xfrm>
          <a:prstGeom prst="rect">
            <a:avLst/>
          </a:prstGeom>
        </p:spPr>
      </p:pic>
      <p:sp>
        <p:nvSpPr>
          <p:cNvPr id="9" name="TextBox 8">
            <a:extLst>
              <a:ext uri="{FF2B5EF4-FFF2-40B4-BE49-F238E27FC236}">
                <a16:creationId xmlns:a16="http://schemas.microsoft.com/office/drawing/2014/main" id="{D104E932-DF55-9431-C869-23EB4B330D11}"/>
              </a:ext>
            </a:extLst>
          </p:cNvPr>
          <p:cNvSpPr txBox="1"/>
          <p:nvPr/>
        </p:nvSpPr>
        <p:spPr>
          <a:xfrm>
            <a:off x="7958140" y="255727"/>
            <a:ext cx="3996384" cy="5720669"/>
          </a:xfrm>
          <a:prstGeom prst="rect">
            <a:avLst/>
          </a:prstGeom>
          <a:solidFill>
            <a:schemeClr val="bg1"/>
          </a:solidFill>
          <a:ln>
            <a:solidFill>
              <a:schemeClr val="bg1"/>
            </a:solidFill>
          </a:ln>
        </p:spPr>
        <p:txBody>
          <a:bodyPr wrap="square" rtlCol="0">
            <a:spAutoFit/>
          </a:bodyPr>
          <a:lstStyle/>
          <a:p>
            <a:pPr algn="ctr">
              <a:lnSpc>
                <a:spcPct val="114000"/>
              </a:lnSpc>
            </a:pPr>
            <a:r>
              <a:rPr lang="en-US" sz="3600" b="1" dirty="0">
                <a:solidFill>
                  <a:srgbClr val="00B050"/>
                </a:solidFill>
                <a:effectLst>
                  <a:outerShdw blurRad="38100" dist="38100" dir="2700000" algn="tl">
                    <a:srgbClr val="000000">
                      <a:alpha val="43137"/>
                    </a:srgbClr>
                  </a:outerShdw>
                </a:effectLst>
                <a:latin typeface="Arial Narrow" panose="020B0606020202030204" pitchFamily="34" charset="0"/>
              </a:rPr>
              <a:t>AGRICULTURE AUTOMATION WITH AUTOMATED SHELTER SYSTEM FOR CROP PROTECTION &amp; PULSE GENERATING ELECTRIC FENCING</a:t>
            </a:r>
            <a:endParaRPr lang="en-US" sz="1400" b="1" u="sng" dirty="0">
              <a:solidFill>
                <a:srgbClr val="00B050"/>
              </a:solidFill>
              <a:effectLst>
                <a:outerShdw blurRad="38100" dist="38100" dir="2700000" algn="tl">
                  <a:srgbClr val="000000">
                    <a:alpha val="43137"/>
                  </a:srgbClr>
                </a:outerShdw>
              </a:effectLst>
              <a:latin typeface="Arial Narrow" panose="020B0606020202030204" pitchFamily="34" charset="0"/>
              <a:cs typeface="Times New Roman" pitchFamily="18" charset="0"/>
            </a:endParaRPr>
          </a:p>
        </p:txBody>
      </p:sp>
    </p:spTree>
    <p:extLst>
      <p:ext uri="{BB962C8B-B14F-4D97-AF65-F5344CB8AC3E}">
        <p14:creationId xmlns:p14="http://schemas.microsoft.com/office/powerpoint/2010/main" val="3216212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9203" y="162315"/>
            <a:ext cx="9610965" cy="1450757"/>
          </a:xfrm>
        </p:spPr>
        <p:txBody>
          <a:bodyPr>
            <a:normAutofit/>
          </a:bodyPr>
          <a:lstStyle/>
          <a:p>
            <a:r>
              <a:rPr lang="en-US" sz="5400" b="1" u="sng" dirty="0"/>
              <a:t>ABSTRACT</a:t>
            </a:r>
            <a:endParaRPr lang="en-IN" sz="5400" b="1" u="sng" dirty="0"/>
          </a:p>
        </p:txBody>
      </p:sp>
      <p:sp>
        <p:nvSpPr>
          <p:cNvPr id="3" name="Rectangle 2"/>
          <p:cNvSpPr/>
          <p:nvPr/>
        </p:nvSpPr>
        <p:spPr>
          <a:xfrm>
            <a:off x="1630776" y="2011340"/>
            <a:ext cx="9610965" cy="3785652"/>
          </a:xfrm>
          <a:prstGeom prst="rect">
            <a:avLst/>
          </a:prstGeom>
        </p:spPr>
        <p:txBody>
          <a:bodyPr wrap="square">
            <a:spAutoFit/>
          </a:bodyPr>
          <a:lstStyle/>
          <a:p>
            <a:pPr marL="285750" indent="-285750">
              <a:buFont typeface="Wingdings" panose="05000000000000000000" pitchFamily="2" charset="2"/>
              <a:buChar char="§"/>
            </a:pPr>
            <a:r>
              <a:rPr lang="en-US" sz="2000" dirty="0"/>
              <a:t>Internet of Things (IOT) technology has brought revolution to each and every field of common man’s life by making everything smart and intelligent. IoT refers to a network of things which make a self configuring network. </a:t>
            </a:r>
          </a:p>
          <a:p>
            <a:pPr marL="285750" indent="-285750">
              <a:buFont typeface="Wingdings" panose="05000000000000000000" pitchFamily="2" charset="2"/>
              <a:buChar char="§"/>
            </a:pPr>
            <a:endParaRPr lang="en-US" sz="2000" dirty="0"/>
          </a:p>
          <a:p>
            <a:pPr marL="285750" indent="-285750">
              <a:buFont typeface="Wingdings" panose="05000000000000000000" pitchFamily="2" charset="2"/>
              <a:buChar char="§"/>
            </a:pPr>
            <a:r>
              <a:rPr lang="en-US" sz="2000" dirty="0"/>
              <a:t>The development of Intelligent Smart Farming IoT based devices is day by day turning the face of agriculture production by not only enhancing it but also making it cost-effective and reducing wastage. </a:t>
            </a:r>
          </a:p>
          <a:p>
            <a:pPr marL="285750" indent="-285750">
              <a:buFont typeface="Wingdings" panose="05000000000000000000" pitchFamily="2" charset="2"/>
              <a:buChar char="§"/>
            </a:pPr>
            <a:endParaRPr lang="en-US" sz="2000" dirty="0"/>
          </a:p>
          <a:p>
            <a:pPr marL="285750" indent="-285750">
              <a:buFont typeface="Wingdings" panose="05000000000000000000" pitchFamily="2" charset="2"/>
              <a:buChar char="§"/>
            </a:pPr>
            <a:r>
              <a:rPr lang="en-US" sz="2000" dirty="0"/>
              <a:t>The aim / objective of this report is to propose IoT based Smart Farming System assisting farmers in getting Live Data (Temperature, Soil Moisture) for efficient environment monitoring which will enable them to increase their overall yield and quality of products</a:t>
            </a:r>
            <a:r>
              <a:rPr lang="en-US" dirty="0"/>
              <a:t>. </a:t>
            </a:r>
            <a:endParaRPr lang="en-IN" dirty="0"/>
          </a:p>
        </p:txBody>
      </p:sp>
    </p:spTree>
    <p:extLst>
      <p:ext uri="{BB962C8B-B14F-4D97-AF65-F5344CB8AC3E}">
        <p14:creationId xmlns:p14="http://schemas.microsoft.com/office/powerpoint/2010/main" val="1998702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1348" y="286603"/>
            <a:ext cx="9584332" cy="1450757"/>
          </a:xfrm>
        </p:spPr>
        <p:txBody>
          <a:bodyPr/>
          <a:lstStyle/>
          <a:p>
            <a:r>
              <a:rPr lang="en-US" b="1" u="sng" dirty="0"/>
              <a:t>INTRODUCTION</a:t>
            </a:r>
            <a:endParaRPr lang="en-IN" b="1" u="sng" dirty="0"/>
          </a:p>
        </p:txBody>
      </p:sp>
      <p:sp>
        <p:nvSpPr>
          <p:cNvPr id="3" name="Rectangle 2"/>
          <p:cNvSpPr/>
          <p:nvPr/>
        </p:nvSpPr>
        <p:spPr>
          <a:xfrm>
            <a:off x="1738091" y="2370380"/>
            <a:ext cx="9584331" cy="3416320"/>
          </a:xfrm>
          <a:prstGeom prst="rect">
            <a:avLst/>
          </a:prstGeom>
        </p:spPr>
        <p:txBody>
          <a:bodyPr wrap="square">
            <a:spAutoFit/>
          </a:bodyPr>
          <a:lstStyle/>
          <a:p>
            <a:pPr marL="285750" indent="-285750">
              <a:buFont typeface="Wingdings" panose="05000000000000000000" pitchFamily="2" charset="2"/>
              <a:buChar char="§"/>
            </a:pPr>
            <a:r>
              <a:rPr lang="en-US" sz="2400" dirty="0"/>
              <a:t>Internet of things IOT consists of two words Internet and Things .The term things in IOT refers to various IOT devices having unique identities and have capabilities to perform remote sensing , actuating and live monitoring of certain sort of data.</a:t>
            </a:r>
          </a:p>
          <a:p>
            <a:pPr marL="285750" indent="-285750">
              <a:buFont typeface="Wingdings" panose="05000000000000000000" pitchFamily="2" charset="2"/>
              <a:buChar char="§"/>
            </a:pPr>
            <a:endParaRPr lang="en-US" sz="2400" dirty="0"/>
          </a:p>
          <a:p>
            <a:pPr marL="285750" indent="-285750">
              <a:buFont typeface="Wingdings" panose="05000000000000000000" pitchFamily="2" charset="2"/>
              <a:buChar char="§"/>
            </a:pPr>
            <a:r>
              <a:rPr lang="en-US" sz="2400" dirty="0"/>
              <a:t>IOT devices are also enable to have live exchange of data with other connected devices and application either directly or indirectly , or collected data from other devices and process the data and send the data to various servers. </a:t>
            </a:r>
          </a:p>
        </p:txBody>
      </p:sp>
    </p:spTree>
    <p:extLst>
      <p:ext uri="{BB962C8B-B14F-4D97-AF65-F5344CB8AC3E}">
        <p14:creationId xmlns:p14="http://schemas.microsoft.com/office/powerpoint/2010/main" val="2277490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10266" y="242092"/>
            <a:ext cx="9056594" cy="2585323"/>
          </a:xfrm>
          <a:prstGeom prst="rect">
            <a:avLst/>
          </a:prstGeom>
        </p:spPr>
        <p:txBody>
          <a:bodyPr wrap="square">
            <a:spAutoFit/>
          </a:bodyPr>
          <a:lstStyle/>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a:t>The other term internet is define as Global communication Network connecting Trillions of computers across the planets enabling sharing of information .Thus the IOT can be define as :”A dynamic Global Network Incrusted with self configuring capabilities based on standard and inter operable communication to protocol where physical and virtual things have identities, physical attributes ,and virtual personalities and use intelligent interfaces and are seamlessly integrated into the information network ,often communicate data associated with user and their environment.”</a:t>
            </a:r>
            <a:endParaRPr lang="en-IN" dirty="0"/>
          </a:p>
        </p:txBody>
      </p:sp>
      <p:pic>
        <p:nvPicPr>
          <p:cNvPr id="1026" name="Picture 2" descr="Smart Farming (Precision | Agricultural Recruitment Specialist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7173" y="2743200"/>
            <a:ext cx="8549196" cy="37133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4860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388D1F-0975-CBA1-48D2-A1BB5CBE2A46}"/>
              </a:ext>
            </a:extLst>
          </p:cNvPr>
          <p:cNvPicPr>
            <a:picLocks noChangeAspect="1"/>
          </p:cNvPicPr>
          <p:nvPr/>
        </p:nvPicPr>
        <p:blipFill>
          <a:blip r:embed="rId2"/>
          <a:stretch>
            <a:fillRect/>
          </a:stretch>
        </p:blipFill>
        <p:spPr>
          <a:xfrm>
            <a:off x="115410" y="150920"/>
            <a:ext cx="5415378" cy="4412202"/>
          </a:xfrm>
          <a:prstGeom prst="rect">
            <a:avLst/>
          </a:prstGeom>
        </p:spPr>
      </p:pic>
      <p:pic>
        <p:nvPicPr>
          <p:cNvPr id="5" name="Picture 4">
            <a:extLst>
              <a:ext uri="{FF2B5EF4-FFF2-40B4-BE49-F238E27FC236}">
                <a16:creationId xmlns:a16="http://schemas.microsoft.com/office/drawing/2014/main" id="{D1CD130D-49F1-564F-AA1F-EC5096CED4E0}"/>
              </a:ext>
            </a:extLst>
          </p:cNvPr>
          <p:cNvPicPr>
            <a:picLocks noChangeAspect="1"/>
          </p:cNvPicPr>
          <p:nvPr/>
        </p:nvPicPr>
        <p:blipFill>
          <a:blip r:embed="rId3"/>
          <a:stretch>
            <a:fillRect/>
          </a:stretch>
        </p:blipFill>
        <p:spPr>
          <a:xfrm>
            <a:off x="6096000" y="150920"/>
            <a:ext cx="5980590" cy="4412202"/>
          </a:xfrm>
          <a:prstGeom prst="rect">
            <a:avLst/>
          </a:prstGeom>
        </p:spPr>
      </p:pic>
      <p:sp>
        <p:nvSpPr>
          <p:cNvPr id="12" name="TextBox 11">
            <a:extLst>
              <a:ext uri="{FF2B5EF4-FFF2-40B4-BE49-F238E27FC236}">
                <a16:creationId xmlns:a16="http://schemas.microsoft.com/office/drawing/2014/main" id="{E1B5A93B-E0D8-9BF1-2C1A-28396577560D}"/>
              </a:ext>
            </a:extLst>
          </p:cNvPr>
          <p:cNvSpPr txBox="1"/>
          <p:nvPr/>
        </p:nvSpPr>
        <p:spPr>
          <a:xfrm>
            <a:off x="914400" y="4782657"/>
            <a:ext cx="3977197" cy="707886"/>
          </a:xfrm>
          <a:prstGeom prst="rect">
            <a:avLst/>
          </a:prstGeom>
          <a:solidFill>
            <a:schemeClr val="tx1"/>
          </a:solidFill>
        </p:spPr>
        <p:txBody>
          <a:bodyPr wrap="square" rtlCol="0">
            <a:spAutoFit/>
          </a:bodyPr>
          <a:lstStyle/>
          <a:p>
            <a:pPr algn="ctr"/>
            <a:r>
              <a:rPr lang="en-US" sz="2000" b="1" dirty="0">
                <a:solidFill>
                  <a:srgbClr val="00B050"/>
                </a:solidFill>
                <a:effectLst>
                  <a:outerShdw blurRad="38100" dist="38100" dir="2700000" algn="tl">
                    <a:srgbClr val="000000">
                      <a:alpha val="43137"/>
                    </a:srgbClr>
                  </a:outerShdw>
                </a:effectLst>
              </a:rPr>
              <a:t> PULSE GENERATING ELECTRIC FENCING </a:t>
            </a:r>
            <a:endParaRPr lang="en-IN" sz="2000" b="1" dirty="0">
              <a:solidFill>
                <a:srgbClr val="00B050"/>
              </a:solidFill>
              <a:effectLst>
                <a:outerShdw blurRad="38100" dist="38100" dir="2700000" algn="tl">
                  <a:srgbClr val="000000">
                    <a:alpha val="43137"/>
                  </a:srgbClr>
                </a:outerShdw>
              </a:effectLst>
            </a:endParaRPr>
          </a:p>
        </p:txBody>
      </p:sp>
      <p:sp>
        <p:nvSpPr>
          <p:cNvPr id="13" name="TextBox 12">
            <a:extLst>
              <a:ext uri="{FF2B5EF4-FFF2-40B4-BE49-F238E27FC236}">
                <a16:creationId xmlns:a16="http://schemas.microsoft.com/office/drawing/2014/main" id="{EE4D30C3-0AEA-695A-4B0D-C8CF9BE89927}"/>
              </a:ext>
            </a:extLst>
          </p:cNvPr>
          <p:cNvSpPr txBox="1"/>
          <p:nvPr/>
        </p:nvSpPr>
        <p:spPr>
          <a:xfrm>
            <a:off x="7025196" y="4782657"/>
            <a:ext cx="4252404" cy="707886"/>
          </a:xfrm>
          <a:prstGeom prst="rect">
            <a:avLst/>
          </a:prstGeom>
          <a:solidFill>
            <a:schemeClr val="tx1"/>
          </a:solidFill>
        </p:spPr>
        <p:txBody>
          <a:bodyPr wrap="square" rtlCol="0">
            <a:spAutoFit/>
          </a:bodyPr>
          <a:lstStyle/>
          <a:p>
            <a:pPr algn="ctr"/>
            <a:r>
              <a:rPr lang="en-US" sz="2000" b="1" dirty="0">
                <a:solidFill>
                  <a:srgbClr val="00B050"/>
                </a:solidFill>
                <a:effectLst>
                  <a:outerShdw blurRad="38100" dist="38100" dir="2700000" algn="tl">
                    <a:srgbClr val="000000">
                      <a:alpha val="43137"/>
                    </a:srgbClr>
                  </a:outerShdw>
                </a:effectLst>
              </a:rPr>
              <a:t>SOIL &amp; MOISTURE SENSORS  WITH AUTOMATIC PUMPING SYSTEM</a:t>
            </a:r>
            <a:endParaRPr lang="en-IN" sz="2000" b="1" dirty="0">
              <a:solidFill>
                <a:srgbClr val="00B05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60802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01086C9-3BC5-AE7C-FA20-72D1649B6E43}"/>
              </a:ext>
            </a:extLst>
          </p:cNvPr>
          <p:cNvPicPr>
            <a:picLocks noChangeAspect="1"/>
          </p:cNvPicPr>
          <p:nvPr/>
        </p:nvPicPr>
        <p:blipFill>
          <a:blip r:embed="rId2"/>
          <a:stretch>
            <a:fillRect/>
          </a:stretch>
        </p:blipFill>
        <p:spPr>
          <a:xfrm>
            <a:off x="276938" y="435926"/>
            <a:ext cx="6319171" cy="4455670"/>
          </a:xfrm>
          <a:prstGeom prst="rect">
            <a:avLst/>
          </a:prstGeom>
        </p:spPr>
      </p:pic>
      <p:sp>
        <p:nvSpPr>
          <p:cNvPr id="4" name="TextBox 3">
            <a:extLst>
              <a:ext uri="{FF2B5EF4-FFF2-40B4-BE49-F238E27FC236}">
                <a16:creationId xmlns:a16="http://schemas.microsoft.com/office/drawing/2014/main" id="{701E6653-B3E3-A324-6A9C-E96318C1F843}"/>
              </a:ext>
            </a:extLst>
          </p:cNvPr>
          <p:cNvSpPr txBox="1"/>
          <p:nvPr/>
        </p:nvSpPr>
        <p:spPr>
          <a:xfrm>
            <a:off x="493575" y="5379867"/>
            <a:ext cx="5681707" cy="400110"/>
          </a:xfrm>
          <a:prstGeom prst="rect">
            <a:avLst/>
          </a:prstGeom>
          <a:solidFill>
            <a:schemeClr val="tx1"/>
          </a:solidFill>
        </p:spPr>
        <p:txBody>
          <a:bodyPr wrap="square" rtlCol="0">
            <a:spAutoFit/>
          </a:bodyPr>
          <a:lstStyle/>
          <a:p>
            <a:pPr algn="ctr"/>
            <a:r>
              <a:rPr lang="en-US" sz="2000" b="1" dirty="0">
                <a:solidFill>
                  <a:srgbClr val="00B050"/>
                </a:solidFill>
                <a:effectLst>
                  <a:outerShdw blurRad="38100" dist="38100" dir="2700000" algn="tl">
                    <a:srgbClr val="000000">
                      <a:alpha val="43137"/>
                    </a:srgbClr>
                  </a:outerShdw>
                </a:effectLst>
              </a:rPr>
              <a:t>AUTOMATED SHELTER SYSTEM WITH RAIN SENSOR</a:t>
            </a:r>
            <a:endParaRPr lang="en-IN" sz="2000" b="1" dirty="0">
              <a:solidFill>
                <a:srgbClr val="00B050"/>
              </a:solidFill>
              <a:effectLst>
                <a:outerShdw blurRad="38100" dist="38100" dir="2700000" algn="tl">
                  <a:srgbClr val="000000">
                    <a:alpha val="43137"/>
                  </a:srgbClr>
                </a:outerShdw>
              </a:effectLst>
            </a:endParaRPr>
          </a:p>
        </p:txBody>
      </p:sp>
      <p:sp>
        <p:nvSpPr>
          <p:cNvPr id="7" name="TextBox 6">
            <a:extLst>
              <a:ext uri="{FF2B5EF4-FFF2-40B4-BE49-F238E27FC236}">
                <a16:creationId xmlns:a16="http://schemas.microsoft.com/office/drawing/2014/main" id="{EDA8E148-CCFA-F852-0F6F-E5D1617F450E}"/>
              </a:ext>
            </a:extLst>
          </p:cNvPr>
          <p:cNvSpPr txBox="1"/>
          <p:nvPr/>
        </p:nvSpPr>
        <p:spPr>
          <a:xfrm>
            <a:off x="7590084" y="5140170"/>
            <a:ext cx="3870988" cy="707886"/>
          </a:xfrm>
          <a:prstGeom prst="rect">
            <a:avLst/>
          </a:prstGeom>
          <a:solidFill>
            <a:schemeClr val="tx1"/>
          </a:solidFill>
        </p:spPr>
        <p:txBody>
          <a:bodyPr wrap="square" rtlCol="0">
            <a:spAutoFit/>
          </a:bodyPr>
          <a:lstStyle/>
          <a:p>
            <a:pPr algn="ctr"/>
            <a:r>
              <a:rPr lang="en-US" sz="2000" b="1">
                <a:solidFill>
                  <a:srgbClr val="00B050"/>
                </a:solidFill>
              </a:rPr>
              <a:t>AUTOMATIC </a:t>
            </a:r>
            <a:r>
              <a:rPr lang="en-US" sz="2000" b="1" dirty="0">
                <a:solidFill>
                  <a:srgbClr val="00B050"/>
                </a:solidFill>
              </a:rPr>
              <a:t>SCARECROW WITH PIR SENSOR AND SERVOMOTOR</a:t>
            </a:r>
            <a:endParaRPr lang="en-IN" sz="2000" b="1" dirty="0">
              <a:solidFill>
                <a:srgbClr val="00B050"/>
              </a:solidFill>
            </a:endParaRPr>
          </a:p>
        </p:txBody>
      </p:sp>
      <p:pic>
        <p:nvPicPr>
          <p:cNvPr id="9" name="Picture 8">
            <a:extLst>
              <a:ext uri="{FF2B5EF4-FFF2-40B4-BE49-F238E27FC236}">
                <a16:creationId xmlns:a16="http://schemas.microsoft.com/office/drawing/2014/main" id="{96201375-42F5-9BF4-FE32-7E93CDF27255}"/>
              </a:ext>
            </a:extLst>
          </p:cNvPr>
          <p:cNvPicPr>
            <a:picLocks noChangeAspect="1"/>
          </p:cNvPicPr>
          <p:nvPr/>
        </p:nvPicPr>
        <p:blipFill>
          <a:blip r:embed="rId3"/>
          <a:stretch>
            <a:fillRect/>
          </a:stretch>
        </p:blipFill>
        <p:spPr>
          <a:xfrm>
            <a:off x="7758922" y="200402"/>
            <a:ext cx="3533312" cy="4592423"/>
          </a:xfrm>
          <a:prstGeom prst="rect">
            <a:avLst/>
          </a:prstGeom>
        </p:spPr>
      </p:pic>
    </p:spTree>
    <p:extLst>
      <p:ext uri="{BB962C8B-B14F-4D97-AF65-F5344CB8AC3E}">
        <p14:creationId xmlns:p14="http://schemas.microsoft.com/office/powerpoint/2010/main" val="2310456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7880" y="286603"/>
            <a:ext cx="9477800" cy="1450757"/>
          </a:xfrm>
        </p:spPr>
        <p:txBody>
          <a:bodyPr/>
          <a:lstStyle/>
          <a:p>
            <a:r>
              <a:rPr lang="en-US" b="1" u="sng" dirty="0"/>
              <a:t>Literature survey</a:t>
            </a:r>
            <a:endParaRPr lang="en-IN" b="1" u="sng" dirty="0"/>
          </a:p>
        </p:txBody>
      </p:sp>
      <p:sp>
        <p:nvSpPr>
          <p:cNvPr id="3" name="Rectangle 2"/>
          <p:cNvSpPr/>
          <p:nvPr/>
        </p:nvSpPr>
        <p:spPr>
          <a:xfrm>
            <a:off x="1677880" y="1993887"/>
            <a:ext cx="9369440" cy="3416320"/>
          </a:xfrm>
          <a:prstGeom prst="rect">
            <a:avLst/>
          </a:prstGeom>
        </p:spPr>
        <p:txBody>
          <a:bodyPr wrap="square">
            <a:spAutoFit/>
          </a:bodyPr>
          <a:lstStyle/>
          <a:p>
            <a:r>
              <a:rPr lang="en-US" sz="2400" dirty="0"/>
              <a:t>•Smart Agriculture or Smart farming Data, tons of data, collected by smart agriculture sensors of soil quality, crop’s grow etc. For, better control over the internal processes and, as a result, lower production risks. Thus enhances product quality and volumes which leads to high revenue. </a:t>
            </a:r>
          </a:p>
          <a:p>
            <a:endParaRPr lang="en-US" sz="2400" dirty="0"/>
          </a:p>
          <a:p>
            <a:r>
              <a:rPr lang="en-US" sz="2400" dirty="0"/>
              <a:t>•Crop management The premier function is to monitor the crop growth utilizing digital means. This will give the accurate values of different parameters upon which the growth depends. Other than this, it will help the farmer to monitor more than one agricultural land at the same time.</a:t>
            </a:r>
          </a:p>
        </p:txBody>
      </p:sp>
    </p:spTree>
    <p:extLst>
      <p:ext uri="{BB962C8B-B14F-4D97-AF65-F5344CB8AC3E}">
        <p14:creationId xmlns:p14="http://schemas.microsoft.com/office/powerpoint/2010/main" val="1919504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96888" y="1619987"/>
            <a:ext cx="8673352" cy="4524315"/>
          </a:xfrm>
          <a:prstGeom prst="rect">
            <a:avLst/>
          </a:prstGeom>
        </p:spPr>
        <p:txBody>
          <a:bodyPr wrap="square">
            <a:spAutoFit/>
          </a:bodyPr>
          <a:lstStyle/>
          <a:p>
            <a:r>
              <a:rPr lang="en-US" sz="2400" dirty="0"/>
              <a:t> •Green house automation Greenhouse Automation Systems work around the clock to enhance the climate in greenhouse, increase crop yields, and reduce energy costs as well as labor costs. The system protects the entire green house against the weather conditions and immediately notify you with and alarm should something go awry, giving you the freedom to not have to monitor the greenhouse at all times yourself. </a:t>
            </a:r>
          </a:p>
          <a:p>
            <a:endParaRPr lang="en-US" sz="2400" dirty="0"/>
          </a:p>
          <a:p>
            <a:r>
              <a:rPr lang="en-US" sz="2400" dirty="0"/>
              <a:t>•End-to-end farm management systems A sequence of activities that can be automatically or physically allotted to a user or set of users that will help to complete a task</a:t>
            </a:r>
            <a:endParaRPr lang="en-IN" sz="2400" dirty="0"/>
          </a:p>
        </p:txBody>
      </p:sp>
    </p:spTree>
    <p:extLst>
      <p:ext uri="{BB962C8B-B14F-4D97-AF65-F5344CB8AC3E}">
        <p14:creationId xmlns:p14="http://schemas.microsoft.com/office/powerpoint/2010/main" val="1143439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229</TotalTime>
  <Words>977</Words>
  <Application>Microsoft Office PowerPoint</Application>
  <PresentationFormat>Widescreen</PresentationFormat>
  <Paragraphs>73</Paragraphs>
  <Slides>16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Arial</vt:lpstr>
      <vt:lpstr>Arial</vt:lpstr>
      <vt:lpstr>Arial Narrow</vt:lpstr>
      <vt:lpstr>Calibri</vt:lpstr>
      <vt:lpstr>Calibri Light</vt:lpstr>
      <vt:lpstr>Century Gothic</vt:lpstr>
      <vt:lpstr>Roboto</vt:lpstr>
      <vt:lpstr>Times New Roman</vt:lpstr>
      <vt:lpstr>Wingdings</vt:lpstr>
      <vt:lpstr>Retrospect</vt:lpstr>
      <vt:lpstr>PowerPoint Presentation</vt:lpstr>
      <vt:lpstr>PowerPoint Presentation</vt:lpstr>
      <vt:lpstr>ABSTRACT</vt:lpstr>
      <vt:lpstr>INTRODUCTION</vt:lpstr>
      <vt:lpstr>PowerPoint Presentation</vt:lpstr>
      <vt:lpstr>PowerPoint Presentation</vt:lpstr>
      <vt:lpstr>PowerPoint Presentation</vt:lpstr>
      <vt:lpstr>Literature survey</vt:lpstr>
      <vt:lpstr>PowerPoint Presentation</vt:lpstr>
      <vt:lpstr>BLOCK DIAGRAM</vt:lpstr>
      <vt:lpstr>WORKING </vt:lpstr>
      <vt:lpstr>Component List</vt:lpstr>
      <vt:lpstr>ADVANTAGES OF IT IN THE AGRICULTURAL SECTOR</vt:lpstr>
      <vt:lpstr>Disadvantages</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Microsoft account</dc:creator>
  <cp:lastModifiedBy>mohit</cp:lastModifiedBy>
  <cp:revision>18</cp:revision>
  <dcterms:created xsi:type="dcterms:W3CDTF">2021-12-22T14:15:36Z</dcterms:created>
  <dcterms:modified xsi:type="dcterms:W3CDTF">2022-05-25T08:30:31Z</dcterms:modified>
</cp:coreProperties>
</file>